
<file path=[Content_Types].xml><?xml version="1.0" encoding="utf-8"?>
<Types xmlns="http://schemas.openxmlformats.org/package/2006/content-types"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Default Extension="gif" ContentType="image/gif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65" r:id="rId3"/>
    <p:sldId id="264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302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81" autoAdjust="0"/>
  </p:normalViewPr>
  <p:slideViewPr>
    <p:cSldViewPr snapToGrid="0" snapToObjects="1">
      <p:cViewPr>
        <p:scale>
          <a:sx n="60" d="100"/>
          <a:sy n="60" d="100"/>
        </p:scale>
        <p:origin x="-2364" y="-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73424-2B0B-40A2-8B96-86EAA33644D1}" type="datetimeFigureOut">
              <a:rPr lang="pt-BR" smtClean="0"/>
              <a:pPr/>
              <a:t>23/09/2015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E8DA7-2C28-4BF4-ADA0-0738F70038C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2368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staemilia.com.br/mostra.php?id=5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CARO GESTOR</a:t>
            </a:r>
          </a:p>
          <a:p>
            <a:endParaRPr lang="pt-B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conjunto de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compõe a atividade introdutória que acompanha o tema Letramento literário. A atividade tem por objetivo fazer um levantamento prévio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conhecimentos do grupo a respeito do assunto, ampliando seu significado.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esta vivência, seria interessante haver dois encontros. 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1º encontro*, deverão ser seguidas as orientações desta apresentação.</a:t>
            </a:r>
          </a:p>
          <a:p>
            <a:endParaRPr lang="pt-B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2º encontro, deverá acontecer uma Roda de Leitura a partir do empréstimo de livros que os professores serão convidados a fazer. É esperado que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aconteçam</a:t>
            </a:r>
            <a:r>
              <a:rPr lang="pt-B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comentários sobre os livros lidos em casa por eles. Não serão todos que falarão sobre o que leram. Caberá ao gestor mediar a conversa, elegendo alguns para comentar. Os professores poderão contar brevemente a história ou escolher um trecho ou frase do livro para ler em voz alta.  Tempo previsto: 50 minutos.</a:t>
            </a:r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pt-BR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1º ENCONTRO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 previsto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1h30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Etapa 1 – Preparando a atividade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Organize a sala onde ocorrerá o encontro.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Deixe também preparados os equipamentos de projeção e som. Caso não os tenha, providencie cópia dos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os participantes acompanhem a reflexão.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pt-BR" b="0" dirty="0" smtClean="0"/>
              <a:t>repare</a:t>
            </a:r>
            <a:r>
              <a:rPr lang="pt-BR" b="0" baseline="0" dirty="0" smtClean="0"/>
              <a:t> o ambiente com livros de literatura/leitura de lazer: romances, contos, crônicas, poemas, HQs, diários, bíblias, </a:t>
            </a:r>
            <a:r>
              <a:rPr lang="pt-BR" b="0" i="1" baseline="0" dirty="0" err="1" smtClean="0"/>
              <a:t>best</a:t>
            </a:r>
            <a:r>
              <a:rPr lang="pt-BR" b="0" i="1" baseline="0" dirty="0" smtClean="0"/>
              <a:t> </a:t>
            </a:r>
            <a:r>
              <a:rPr lang="pt-BR" b="0" i="1" baseline="0" dirty="0" err="1" smtClean="0"/>
              <a:t>sellers</a:t>
            </a:r>
            <a:r>
              <a:rPr lang="pt-BR" b="0" baseline="0" dirty="0" smtClean="0"/>
              <a:t>, etc.</a:t>
            </a:r>
          </a:p>
          <a:p>
            <a:r>
              <a:rPr lang="pt-BR" dirty="0" smtClean="0"/>
              <a:t>(Se não for possível utilizar a biblioteca ou sala de leitura, pode ser um acervo de livros arrumados em uma mesa, estante, caixa,</a:t>
            </a:r>
            <a:r>
              <a:rPr lang="pt-BR" baseline="0" dirty="0" smtClean="0"/>
              <a:t> etc. Seria ideal </a:t>
            </a:r>
            <a:r>
              <a:rPr lang="pt-BR" dirty="0" smtClean="0"/>
              <a:t>haver no acervo disponível mais ou menos três livros para cada participante.)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Receba os professores com uma música ambiente.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Etapa 2 – Durante a atividade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Deixe projetado 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abertura.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Dê boas-vindas aos participantes e fale 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texto abaixo.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pt-B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Desenvolver o gosto pela leitura é um desafio bem maior do que ensinar a ler e escrever, por isso é um tema de grande relevância. Como afirma Maria Beatriz Medina: “A tarefa de formar leitores supõe um trabalho permanente que supera o circunstancial e implica num acompanhamento contínuo. Um trabalho que requer a definição de objetivos, o planejamento de estratégias, a avaliação permanente das ações, a revisão contínua dos objetivos iniciais, seja para reafirmá-los ou para ajustá-los à realidade e assim concretizar novas estratégias necessárias para a consecução das metas traçadas”.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Fonte: “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rutas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lectura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texto apresentado no evento El Festival de La Palavra, em 2006, na Cidade do México (tradução: Ana Cristina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Dubaux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Dourado). Disponível em: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http://www.revistaemilia.com.br/mostra.php?id=53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Acesso em: 23 jul. 2015.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E8DA7-2C28-4BF4-ADA0-0738F70038CF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4538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 smtClean="0"/>
              <a:t>FAÇA</a:t>
            </a:r>
            <a:r>
              <a:rPr lang="pt-BR" b="1" baseline="0" dirty="0" smtClean="0"/>
              <a:t> O CONVITE:</a:t>
            </a:r>
            <a:endParaRPr lang="pt-BR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pt-BR" b="0" dirty="0" smtClean="0"/>
              <a:t>Professores, vamos</a:t>
            </a:r>
            <a:r>
              <a:rPr lang="pt-BR" b="0" baseline="0" dirty="0" smtClean="0"/>
              <a:t> olhar alguns livros? Fiquem à vontade para se</a:t>
            </a:r>
            <a:r>
              <a:rPr lang="pt-BR" b="0" i="0" baseline="0" dirty="0" smtClean="0"/>
              <a:t> </a:t>
            </a:r>
            <a:r>
              <a:rPr lang="pt-BR" b="0" i="0" baseline="0" dirty="0" smtClean="0">
                <a:solidFill>
                  <a:srgbClr val="FF0000"/>
                </a:solidFill>
              </a:rPr>
              <a:t>levantar e vir </a:t>
            </a:r>
            <a:r>
              <a:rPr lang="pt-BR" b="0" baseline="0" dirty="0" smtClean="0"/>
              <a:t>até onde estão os livros.</a:t>
            </a:r>
            <a:endParaRPr lang="pt-BR" b="0" dirty="0" smtClean="0"/>
          </a:p>
          <a:p>
            <a:endParaRPr lang="pt-BR" b="1" dirty="0" smtClean="0"/>
          </a:p>
          <a:p>
            <a:r>
              <a:rPr lang="pt-BR" b="1" dirty="0" smtClean="0"/>
              <a:t>EM SEGUIDA:</a:t>
            </a:r>
          </a:p>
          <a:p>
            <a:r>
              <a:rPr lang="pt-BR" b="0" dirty="0" smtClean="0"/>
              <a:t>Estimule</a:t>
            </a:r>
            <a:r>
              <a:rPr lang="pt-BR" b="0" baseline="0" dirty="0" smtClean="0"/>
              <a:t> </a:t>
            </a:r>
            <a:r>
              <a:rPr lang="pt-BR" b="0" dirty="0" smtClean="0"/>
              <a:t>os professores a</a:t>
            </a:r>
            <a:r>
              <a:rPr lang="pt-BR" b="0" baseline="0" dirty="0" smtClean="0"/>
              <a:t> </a:t>
            </a:r>
            <a:r>
              <a:rPr lang="pt-BR" b="0" i="0" baseline="0" dirty="0" smtClean="0"/>
              <a:t>escolher</a:t>
            </a:r>
            <a:r>
              <a:rPr lang="pt-BR" b="0" baseline="0" dirty="0" smtClean="0"/>
              <a:t> alguns</a:t>
            </a:r>
            <a:r>
              <a:rPr lang="pt-BR" b="0" dirty="0" smtClean="0"/>
              <a:t> livros para lerem</a:t>
            </a:r>
            <a:r>
              <a:rPr lang="pt-BR" b="0" baseline="0" dirty="0" smtClean="0"/>
              <a:t> em</a:t>
            </a:r>
            <a:r>
              <a:rPr lang="pt-BR" b="0" dirty="0" smtClean="0"/>
              <a:t> casa e comentar com os colegas</a:t>
            </a:r>
            <a:r>
              <a:rPr lang="pt-BR" b="0" baseline="0" dirty="0" smtClean="0"/>
              <a:t> no próximo encontro. </a:t>
            </a:r>
            <a:endParaRPr lang="pt-BR" b="0" i="1" dirty="0" smtClean="0"/>
          </a:p>
          <a:p>
            <a:endParaRPr lang="pt-BR" b="1" dirty="0" smtClean="0"/>
          </a:p>
          <a:p>
            <a:r>
              <a:rPr lang="pt-BR" b="1" baseline="0" dirty="0" smtClean="0"/>
              <a:t>ORIENTE:</a:t>
            </a:r>
            <a:endParaRPr lang="pt-BR" b="1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Anotem n</a:t>
            </a:r>
            <a:r>
              <a:rPr lang="pt-BR" dirty="0" smtClean="0"/>
              <a:t>este caderno*</a:t>
            </a:r>
            <a:r>
              <a:rPr lang="pt-BR" baseline="0" dirty="0" smtClean="0"/>
              <a:t> </a:t>
            </a:r>
            <a:r>
              <a:rPr lang="pt-BR" dirty="0" smtClean="0"/>
              <a:t>o nome, a data do empréstimo e o título do livro. </a:t>
            </a:r>
          </a:p>
          <a:p>
            <a:r>
              <a:rPr lang="pt-BR" dirty="0" smtClean="0"/>
              <a:t>(*previamente preparado)</a:t>
            </a:r>
          </a:p>
          <a:p>
            <a:r>
              <a:rPr lang="pt-BR" dirty="0" smtClean="0"/>
              <a:t>(Deixe</a:t>
            </a:r>
            <a:r>
              <a:rPr lang="pt-BR" baseline="0" dirty="0" smtClean="0"/>
              <a:t> o caderno com alguém que possa se responsabilizar pelo recebimento e pelas trocas futuras dos livros, incentivando a prática do empréstimo na escola entre os professores.)</a:t>
            </a:r>
            <a:endParaRPr lang="pt-BR" dirty="0" smtClean="0"/>
          </a:p>
          <a:p>
            <a:endParaRPr lang="pt-BR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SOLICITE AOS PROFESSORES QUE SE SENTEM E PERGUNTE: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Quais livros cada um escolheu? O que os levou a essa escolha?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(Incentive a fala dos professores sugerindo a cada um que relate qual o foi o critério utilizado para a escolha do livro: capa, contracapa, título, ilustrações internas, gênero, início da história, final da história, etc.</a:t>
            </a:r>
            <a:r>
              <a:rPr lang="pt-BR" b="0" i="0" baseline="0" dirty="0" smtClean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r>
              <a:rPr lang="pt-BR" b="1" dirty="0" smtClean="0"/>
              <a:t>COMENTE</a:t>
            </a:r>
            <a:r>
              <a:rPr lang="pt-BR" b="1" baseline="0" dirty="0" smtClean="0"/>
              <a:t> AS ESCOLHAS. EM SEGUIDA, LEIA O TEXTO DO </a:t>
            </a:r>
            <a:r>
              <a:rPr lang="pt-BR" b="1" i="1" baseline="0" dirty="0" smtClean="0"/>
              <a:t>SLIDE</a:t>
            </a:r>
            <a:r>
              <a:rPr lang="pt-BR" b="1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</a:t>
            </a:r>
            <a:r>
              <a:rPr lang="pt-BR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Ainda que realizada individualmente, de forma solitária, a leitura  – inclusive a literária – é uma atividade que resulta SEMPRE de práticas coletivas.</a:t>
            </a:r>
          </a:p>
          <a:p>
            <a:endParaRPr lang="pt-BR" dirty="0" smtClean="0"/>
          </a:p>
          <a:p>
            <a:r>
              <a:rPr lang="pt-B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DISTRIBUA O MATERIAL DE APOIO 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(Ou indique o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site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onde ele se acha disponibilizado.)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D11A-6C81-CA4D-86FF-0C8164F4AC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577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Etapa 3 – Finalizando a atividade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PEÇA AOS PROFESSORES QUE COMPLETEM, ORALMENTE, A FRASE: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Letramento literário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é...</a:t>
            </a:r>
            <a:endParaRPr kumimoji="0" lang="pt-BR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 objetivo desta atividade é conhecer o que os professores pensam a respeito do tema letramento literário.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 SEGUIDA, LEIA A TIRINHA DO CALVIN &amp; HAROLDO E QUESTIONE: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Em que medida a tira do Calvin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Haroldo coincide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as ideias que temos de letramento literário?</a:t>
            </a: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FINALIZE, COM A SEGUINTE FALA: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 Como afirma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Marisa Lajolo, a história de leitura de cada </a:t>
            </a:r>
            <a:r>
              <a:rPr lang="pt-BR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</a:t>
            </a:r>
            <a:r>
              <a:rPr lang="pt-BR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é, ao mesmo tempo, coletiva e individual. Como parte de uma história coletiva, nossa experiência como professor-leitor se articula com várias outras histórias.</a:t>
            </a:r>
            <a:endParaRPr kumimoji="0" lang="pt-B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D11A-6C81-CA4D-86FF-0C8164F4AC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703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9467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694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01338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5849213-6A87-744D-913C-6A104E2EDA6A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79F090-6139-A849-8B5C-66B44CB139C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832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5849213-6A87-744D-913C-6A104E2EDA6A}" type="datetimeFigureOut">
              <a:rPr lang="en-US" smtClean="0"/>
              <a:pPr/>
              <a:t>9/23/2015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79F090-6139-A849-8B5C-66B44CB139C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9195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8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0424" y="5354156"/>
            <a:ext cx="934947" cy="114271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94248" y="459249"/>
            <a:ext cx="4752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LETRAMENTO </a:t>
            </a:r>
            <a:endParaRPr lang="pt-BR" sz="3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LITERÁRIO</a:t>
            </a:r>
            <a:endParaRPr lang="pt-BR" sz="3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Marisa </a:t>
            </a:r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Lajolo</a:t>
            </a: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4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49" y="584135"/>
            <a:ext cx="3405773" cy="1951801"/>
          </a:xfrm>
          <a:prstGeom prst="rect">
            <a:avLst/>
          </a:prstGeom>
        </p:spPr>
      </p:pic>
      <p:pic>
        <p:nvPicPr>
          <p:cNvPr id="9" name="Picture 2" descr="img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4" y="2981755"/>
            <a:ext cx="7463460" cy="2768188"/>
          </a:xfrm>
          <a:prstGeom prst="rect">
            <a:avLst/>
          </a:prstGeom>
        </p:spPr>
      </p:pic>
      <p:sp>
        <p:nvSpPr>
          <p:cNvPr id="10" name="Retângulo 5"/>
          <p:cNvSpPr>
            <a:spLocks noChangeArrowheads="1"/>
          </p:cNvSpPr>
          <p:nvPr/>
        </p:nvSpPr>
        <p:spPr bwMode="auto">
          <a:xfrm>
            <a:off x="5065007" y="1749808"/>
            <a:ext cx="3820720" cy="36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4291" tIns="32146" rIns="64291" bIns="32146">
            <a:spAutoFit/>
          </a:bodyPr>
          <a:lstStyle/>
          <a:p>
            <a:pPr algn="r">
              <a:lnSpc>
                <a:spcPts val="2039"/>
              </a:lnSpc>
            </a:pPr>
            <a:r>
              <a:rPr lang="pt-B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charset="0"/>
              </a:rPr>
              <a:t>Atividade Introdutória</a:t>
            </a: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51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81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45203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67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674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821</Words>
  <Application>Microsoft Office PowerPoint</Application>
  <PresentationFormat>Apresentação na tela (4:3)</PresentationFormat>
  <Paragraphs>70</Paragraphs>
  <Slides>3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Alê</dc:creator>
  <cp:lastModifiedBy>MCarreira</cp:lastModifiedBy>
  <cp:revision>56</cp:revision>
  <dcterms:created xsi:type="dcterms:W3CDTF">2015-05-12T13:03:12Z</dcterms:created>
  <dcterms:modified xsi:type="dcterms:W3CDTF">2015-09-23T19:12:44Z</dcterms:modified>
</cp:coreProperties>
</file>